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3" r:id="rId4"/>
  </p:sldMasterIdLst>
  <p:notesMasterIdLst>
    <p:notesMasterId r:id="rId21"/>
  </p:notesMasterIdLst>
  <p:handoutMasterIdLst>
    <p:handoutMasterId r:id="rId22"/>
  </p:handoutMasterIdLst>
  <p:sldIdLst>
    <p:sldId id="276" r:id="rId5"/>
    <p:sldId id="257" r:id="rId6"/>
    <p:sldId id="279" r:id="rId7"/>
    <p:sldId id="256" r:id="rId8"/>
    <p:sldId id="281" r:id="rId9"/>
    <p:sldId id="299" r:id="rId10"/>
    <p:sldId id="300" r:id="rId11"/>
    <p:sldId id="283" r:id="rId12"/>
    <p:sldId id="293" r:id="rId13"/>
    <p:sldId id="294" r:id="rId14"/>
    <p:sldId id="295" r:id="rId15"/>
    <p:sldId id="296" r:id="rId16"/>
    <p:sldId id="297" r:id="rId17"/>
    <p:sldId id="301" r:id="rId18"/>
    <p:sldId id="302" r:id="rId19"/>
    <p:sldId id="2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2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2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6327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>
        <p:guide orient="horz" pos="2928"/>
        <p:guide pos="3840"/>
      </p:guideLst>
    </p:cSldViewPr>
  </p:slideViewPr>
  <p:outlineViewPr>
    <p:cViewPr>
      <p:scale>
        <a:sx n="33" d="100"/>
        <a:sy n="33" d="100"/>
      </p:scale>
      <p:origin x="0" y="-51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33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B022A2D-42FA-4553-8772-8DAE87B769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DD895D-FAE0-4BCC-A867-FF4B70D9BF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8A188-91E3-4091-B70E-E1E6D807C522}" type="datetimeFigureOut">
              <a:rPr lang="en-US" smtClean="0"/>
              <a:t>12/7/2025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706EC-595E-4FD0-9EC4-968864CC93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99D8E-A980-43D3-BFB9-0812FFA36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EE72E-E5A5-44ED-A736-DB8D8EE9B4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174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02412-B176-4E06-823F-C66FEB3E21FB}" type="datetimeFigureOut">
              <a:rPr lang="en-US" smtClean="0"/>
              <a:t>12/7/2025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42FC2-A162-47B3-989B-571A624149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327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900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88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091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00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67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468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856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70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590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572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24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690542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4246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437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97100" y="1079500"/>
            <a:ext cx="7797799" cy="2543594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8224D70-2CA9-3DC4-F002-EC470A48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8" name="Freeform: Shape 15">
              <a:extLst>
                <a:ext uri="{FF2B5EF4-FFF2-40B4-BE49-F238E27FC236}">
                  <a16:creationId xmlns:a16="http://schemas.microsoft.com/office/drawing/2014/main" id="{C0B1F33F-4201-2B4E-E8EC-1D07263083EB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ED5B178-0506-30BE-93BB-73C02006B988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0" name="Freeform: Shape 17">
                <a:extLst>
                  <a:ext uri="{FF2B5EF4-FFF2-40B4-BE49-F238E27FC236}">
                    <a16:creationId xmlns:a16="http://schemas.microsoft.com/office/drawing/2014/main" id="{B3F854F0-E9B7-2C32-CA3C-FA9719440768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E8224CDA-DD93-0DF6-7DD9-8328D16060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3FA5F65-B2C5-BB65-83E3-F195EEE49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26000" y="409908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377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0C1D561-971B-43DB-A5A7-63A887A0CA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150" y="548640"/>
            <a:ext cx="5486400" cy="1371600"/>
          </a:xfrm>
        </p:spPr>
        <p:txBody>
          <a:bodyPr anchor="b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ACFD68-412E-48B4-B9EB-FEDC20A81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023391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F0731E0-58E0-4382-ADA7-A9C6DE2E7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5149" y="2759076"/>
            <a:ext cx="5486399" cy="3009899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000"/>
              </a:spcBef>
              <a:defRPr sz="1800"/>
            </a:lvl1pPr>
            <a:lvl2pPr>
              <a:lnSpc>
                <a:spcPct val="100000"/>
              </a:lnSpc>
              <a:spcBef>
                <a:spcPts val="1000"/>
              </a:spcBef>
              <a:defRPr sz="1800"/>
            </a:lvl2pPr>
            <a:lvl3pPr>
              <a:lnSpc>
                <a:spcPct val="100000"/>
              </a:lnSpc>
              <a:spcBef>
                <a:spcPts val="1000"/>
              </a:spcBef>
              <a:defRPr sz="16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>
              <a:lnSpc>
                <a:spcPct val="100000"/>
              </a:lnSpc>
              <a:spcBef>
                <a:spcPts val="1000"/>
              </a:spcBef>
              <a:defRPr sz="1800"/>
            </a:lvl5pPr>
            <a:lvl6pPr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defRPr sz="1600"/>
            </a:lvl6pPr>
            <a:lvl7pPr>
              <a:buClr>
                <a:schemeClr val="accent5"/>
              </a:buClr>
              <a:defRPr/>
            </a:lvl7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endParaRPr lang="en-US" dirty="0"/>
          </a:p>
          <a:p>
            <a:pPr lvl="2"/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3D67752-1F0B-4C84-BBA7-A57E2793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033A0-8E66-4ABA-9E27-744642AA9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2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8E05746-2784-43CF-84F7-0175BD65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B851CC3-3ED8-49E8-B8AC-6D79B036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F0BC49-315A-CF7A-E741-A8688AF53E66}"/>
              </a:ext>
            </a:extLst>
          </p:cNvPr>
          <p:cNvGrpSpPr/>
          <p:nvPr userDrawn="1"/>
        </p:nvGrpSpPr>
        <p:grpSpPr>
          <a:xfrm>
            <a:off x="9728046" y="831278"/>
            <a:ext cx="1623711" cy="630920"/>
            <a:chOff x="9588346" y="4824892"/>
            <a:chExt cx="1623711" cy="630920"/>
          </a:xfrm>
        </p:grpSpPr>
        <p:sp>
          <p:nvSpPr>
            <p:cNvPr id="3" name="Freeform: Shape 15">
              <a:extLst>
                <a:ext uri="{FF2B5EF4-FFF2-40B4-BE49-F238E27FC236}">
                  <a16:creationId xmlns:a16="http://schemas.microsoft.com/office/drawing/2014/main" id="{3FCB73E1-B061-C75F-AB29-C27CA95E57A9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4A16F89-984C-DEA8-C894-E819A764661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5" name="Freeform: Shape 17">
                <a:extLst>
                  <a:ext uri="{FF2B5EF4-FFF2-40B4-BE49-F238E27FC236}">
                    <a16:creationId xmlns:a16="http://schemas.microsoft.com/office/drawing/2014/main" id="{0971E16B-8BBF-40B5-5862-FAAADBF530A0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C1D464A1-0F6B-3CEE-8719-573F89E87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8413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>
            <a:extLst>
              <a:ext uri="{FF2B5EF4-FFF2-40B4-BE49-F238E27FC236}">
                <a16:creationId xmlns:a16="http://schemas.microsoft.com/office/drawing/2014/main" id="{D0C49A9B-EBDE-4047-884B-0860623D63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5851" y="2165174"/>
            <a:ext cx="6118224" cy="1554480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99CD77F7-3095-4517-B300-DE93875DE53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9613" y="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F31ECFCC-4520-48AB-A8A1-AF9FC0C055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29200" y="228600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37" name="Picture Placeholder 31">
            <a:extLst>
              <a:ext uri="{FF2B5EF4-FFF2-40B4-BE49-F238E27FC236}">
                <a16:creationId xmlns:a16="http://schemas.microsoft.com/office/drawing/2014/main" id="{0FDBD13C-46E7-4BB9-957D-DE2A592552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329200" y="457200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photo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5B40728-32E0-44CE-8C68-1E68245C2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00874" y="4194521"/>
            <a:ext cx="1481845" cy="787628"/>
            <a:chOff x="4987925" y="2840038"/>
            <a:chExt cx="2216150" cy="117792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0A6D99A-68F3-4E08-BB89-083CE0299CE2}"/>
                </a:ext>
              </a:extLst>
            </p:cNvPr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B4F5556-21F4-4E26-9504-49ADE7D84749}"/>
                </a:ext>
              </a:extLst>
            </p:cNvPr>
            <p:cNvSpPr/>
            <p:nvPr/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0E1118C-DFA4-410C-961C-BE0488441C9A}"/>
                </a:ext>
              </a:extLst>
            </p:cNvPr>
            <p:cNvSpPr/>
            <p:nvPr/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5A8ECE6-B3E3-4761-A6AD-711AF71EEA0D}"/>
                </a:ext>
              </a:extLst>
            </p:cNvPr>
            <p:cNvGrpSpPr/>
            <p:nvPr/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5B1F0E3F-4B5E-4F5B-93A6-CE1017521BF1}"/>
                  </a:ext>
                </a:extLst>
              </p:cNvPr>
              <p:cNvSpPr/>
              <p:nvPr/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20599F0-ACFC-4223-A598-8FFAF21406AB}"/>
                  </a:ext>
                </a:extLst>
              </p:cNvPr>
              <p:cNvSpPr/>
              <p:nvPr/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6703144-DA66-4EFB-B790-4E044756FF37}"/>
                </a:ext>
              </a:extLst>
            </p:cNvPr>
            <p:cNvGrpSpPr/>
            <p:nvPr/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3371BE5-97EB-4365-8EDA-4C634155E79F}"/>
                  </a:ext>
                </a:extLst>
              </p:cNvPr>
              <p:cNvGrpSpPr/>
              <p:nvPr/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533C4D53-A668-4609-B338-E2D33C24A811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A487C5A9-C4B3-4A68-8DFB-43F4CDB407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2E4A2F3-57A7-4529-A621-A36F1E777A4E}"/>
                  </a:ext>
                </a:extLst>
              </p:cNvPr>
              <p:cNvGrpSpPr/>
              <p:nvPr/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482263E-6A78-46B7-8AB8-845C9C9103B4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3C7B34F9-7954-4950-ABEA-DDBFF4A4CC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912713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0C47B699-08C0-4851-8BAE-384C14E4E0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66050" y="1079500"/>
            <a:ext cx="3884962" cy="2138400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84917A2-B37A-4655-9D10-50C6FD698F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66051" y="4113213"/>
            <a:ext cx="3884961" cy="1655762"/>
          </a:xfr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sz="2400" i="1"/>
            </a:lvl1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8EE5317-4FED-4CB5-85EE-6DAD46C28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438531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B0D3427-2AA8-987B-E83A-494604F72C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1338" y="539750"/>
            <a:ext cx="6670675" cy="5759450"/>
          </a:xfrm>
          <a:custGeom>
            <a:avLst/>
            <a:gdLst>
              <a:gd name="connsiteX0" fmla="*/ 6573720 w 6670675"/>
              <a:gd name="connsiteY0" fmla="*/ 0 h 5759450"/>
              <a:gd name="connsiteX1" fmla="*/ 6670675 w 6670675"/>
              <a:gd name="connsiteY1" fmla="*/ 0 h 5759450"/>
              <a:gd name="connsiteX2" fmla="*/ 6670675 w 6670675"/>
              <a:gd name="connsiteY2" fmla="*/ 5759450 h 5759450"/>
              <a:gd name="connsiteX3" fmla="*/ 0 w 6670675"/>
              <a:gd name="connsiteY3" fmla="*/ 5759450 h 5759450"/>
              <a:gd name="connsiteX4" fmla="*/ 0 w 6670675"/>
              <a:gd name="connsiteY4" fmla="*/ 5669502 h 5759450"/>
              <a:gd name="connsiteX5" fmla="*/ 6573720 w 6670675"/>
              <a:gd name="connsiteY5" fmla="*/ 5669502 h 5759450"/>
              <a:gd name="connsiteX6" fmla="*/ 0 w 6670675"/>
              <a:gd name="connsiteY6" fmla="*/ 0 h 5759450"/>
              <a:gd name="connsiteX7" fmla="*/ 6562411 w 6670675"/>
              <a:gd name="connsiteY7" fmla="*/ 0 h 5759450"/>
              <a:gd name="connsiteX8" fmla="*/ 6562411 w 6670675"/>
              <a:gd name="connsiteY8" fmla="*/ 5658193 h 5759450"/>
              <a:gd name="connsiteX9" fmla="*/ 0 w 6670675"/>
              <a:gd name="connsiteY9" fmla="*/ 5658193 h 5759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0675" h="5759450">
                <a:moveTo>
                  <a:pt x="6573720" y="0"/>
                </a:moveTo>
                <a:lnTo>
                  <a:pt x="6670675" y="0"/>
                </a:lnTo>
                <a:lnTo>
                  <a:pt x="6670675" y="5759450"/>
                </a:lnTo>
                <a:lnTo>
                  <a:pt x="0" y="5759450"/>
                </a:lnTo>
                <a:lnTo>
                  <a:pt x="0" y="5669502"/>
                </a:lnTo>
                <a:lnTo>
                  <a:pt x="6573720" y="5669502"/>
                </a:lnTo>
                <a:close/>
                <a:moveTo>
                  <a:pt x="0" y="0"/>
                </a:moveTo>
                <a:lnTo>
                  <a:pt x="6562411" y="0"/>
                </a:lnTo>
                <a:lnTo>
                  <a:pt x="6562411" y="5658193"/>
                </a:lnTo>
                <a:lnTo>
                  <a:pt x="0" y="56581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D4FB6FD-0D78-2F14-EC30-9013875CFD4A}"/>
              </a:ext>
            </a:extLst>
          </p:cNvPr>
          <p:cNvSpPr/>
          <p:nvPr userDrawn="1"/>
        </p:nvSpPr>
        <p:spPr>
          <a:xfrm>
            <a:off x="439938" y="439388"/>
            <a:ext cx="6675120" cy="5769864"/>
          </a:xfrm>
          <a:prstGeom prst="frame">
            <a:avLst>
              <a:gd name="adj1" fmla="val 19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368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777246"/>
            <a:ext cx="10058400" cy="1097280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2B970E0-2BF6-DE0A-33F2-E136830CC0F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711243" y="2287435"/>
            <a:ext cx="8769514" cy="3768195"/>
          </a:xfrm>
        </p:spPr>
        <p:txBody>
          <a:bodyPr tIns="182880">
            <a:noAutofit/>
          </a:bodyPr>
          <a:lstStyle>
            <a:lvl1pPr marL="283464" indent="-283464">
              <a:lnSpc>
                <a:spcPct val="100000"/>
              </a:lnSpc>
              <a:spcBef>
                <a:spcPts val="1000"/>
              </a:spcBef>
              <a:defRPr sz="1800"/>
            </a:lvl1pPr>
            <a:lvl2pPr marL="283464">
              <a:lnSpc>
                <a:spcPct val="100000"/>
              </a:lnSpc>
              <a:spcBef>
                <a:spcPts val="1000"/>
              </a:spcBef>
              <a:defRPr sz="1800"/>
            </a:lvl2pPr>
            <a:lvl3pPr indent="-283464">
              <a:lnSpc>
                <a:spcPct val="100000"/>
              </a:lnSpc>
              <a:spcBef>
                <a:spcPts val="1000"/>
              </a:spcBef>
              <a:defRPr sz="18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 indent="-283464">
              <a:lnSpc>
                <a:spcPct val="100000"/>
              </a:lnSpc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664AFF-309D-433B-B3F0-84A98A207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19649" y="205740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2C7C83-D77B-1EFF-5877-DB5DF792E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1163" y="548640"/>
            <a:ext cx="11109674" cy="57492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64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777244"/>
            <a:ext cx="10058400" cy="1097280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664AFF-309D-433B-B3F0-84A98A207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19649" y="2057404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2B970E0-2BF6-DE0A-33F2-E136830CC0F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664443" y="2484712"/>
            <a:ext cx="4360507" cy="36054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i="0"/>
            </a:lvl1pPr>
            <a:lvl2pPr marL="285750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marL="11430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418C0F6-1F2A-74E4-A6C4-914FE336632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59649" y="2493040"/>
            <a:ext cx="4360507" cy="36054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i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marL="11430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7ED942-AF2B-12D4-2ED4-570ACFD0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1163" y="548640"/>
            <a:ext cx="11109674" cy="57492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8899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7A45527-A259-1C6D-E8B4-514715484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245608"/>
            <a:ext cx="12192000" cy="3612392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3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548640"/>
            <a:ext cx="3886200" cy="2304288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ACBDB-D54B-994A-AD88-E89D37245FA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34660" y="548641"/>
            <a:ext cx="6130625" cy="2304288"/>
          </a:xfrm>
        </p:spPr>
        <p:txBody>
          <a:bodyPr anchor="ctr">
            <a:noAutofit/>
          </a:bodyPr>
          <a:lstStyle>
            <a:lvl1pPr marL="512064" indent="-5120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1pPr>
            <a:lvl2pPr marL="702900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2pPr>
            <a:lvl3pPr marL="1139436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3pPr>
            <a:lvl4pPr marL="1422900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4pPr>
            <a:lvl5pPr marL="1859436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D8447B1-F82E-026F-7FF0-7E95D361E7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20387" y="3735238"/>
            <a:ext cx="6130625" cy="25741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indent="-283464"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476BAB9-3D46-228B-0268-9918F1524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4714750" y="169160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791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>
            <a:extLst>
              <a:ext uri="{FF2B5EF4-FFF2-40B4-BE49-F238E27FC236}">
                <a16:creationId xmlns:a16="http://schemas.microsoft.com/office/drawing/2014/main" id="{C2262EB2-92F3-45D5-977D-A254F9DC45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4750" y="548640"/>
            <a:ext cx="6120000" cy="1371600"/>
          </a:xfrm>
        </p:spPr>
        <p:txBody>
          <a:bodyPr anchor="b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sp>
        <p:nvSpPr>
          <p:cNvPr id="42" name="Picture Placeholder 7">
            <a:extLst>
              <a:ext uri="{FF2B5EF4-FFF2-40B4-BE49-F238E27FC236}">
                <a16:creationId xmlns:a16="http://schemas.microsoft.com/office/drawing/2014/main" id="{08B7B76C-AD95-41C0-859E-9A612EE3EB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8703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photo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AF4E51F-526D-47C7-B091-D47773C1F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77475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E4FE061B-0356-4C6F-A2CA-12D48BE34A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84750" y="2759076"/>
            <a:ext cx="6121400" cy="30098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/>
            </a:lvl1pPr>
            <a:lvl2pPr>
              <a:lnSpc>
                <a:spcPct val="100000"/>
              </a:lnSpc>
              <a:spcBef>
                <a:spcPts val="1000"/>
              </a:spcBef>
              <a:defRPr sz="1800"/>
            </a:lvl2pPr>
            <a:lvl3pPr>
              <a:lnSpc>
                <a:spcPct val="100000"/>
              </a:lnSpc>
              <a:spcBef>
                <a:spcPts val="1000"/>
              </a:spcBef>
              <a:defRPr sz="18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>
              <a:lnSpc>
                <a:spcPct val="100000"/>
              </a:lnSpc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39" name="Date Placeholder 3">
            <a:extLst>
              <a:ext uri="{FF2B5EF4-FFF2-40B4-BE49-F238E27FC236}">
                <a16:creationId xmlns:a16="http://schemas.microsoft.com/office/drawing/2014/main" id="{C9AB8836-3239-49B5-AB6F-4AF85F1F06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20XX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77EAD6AC-E509-49A1-8E38-1CABD458A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B689B03B-F230-4530-8C09-EFB81723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044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218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6745F42-F11E-4295-BA16-71120E66B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80706"/>
            <a:ext cx="12192000" cy="3877293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3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036F7FC-6006-4472-BC70-30C283ABC1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988" y="540000"/>
            <a:ext cx="3884962" cy="2011680"/>
          </a:xfrm>
        </p:spPr>
        <p:txBody>
          <a:bodyPr anchor="ctr" anchorCtr="0"/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265A73B-104E-43C7-BBEC-C2B3D52E1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4714750" y="154584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FE0F1ED-567A-464B-A7AB-53B58F510B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43552" y="540000"/>
            <a:ext cx="6107460" cy="201168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>
              <a:defRPr sz="1800"/>
            </a:lvl2pPr>
            <a:lvl3pPr marL="720000" indent="0">
              <a:buNone/>
              <a:defRPr sz="1800"/>
            </a:lvl3pPr>
            <a:lvl4pPr>
              <a:defRPr sz="1800"/>
            </a:lvl4pPr>
            <a:lvl5pPr marL="14400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EBDB4AB8-A251-1D19-89FE-D1E389DC72CE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540988" y="3487738"/>
            <a:ext cx="11110023" cy="2486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23808ED-A697-419E-B2B9-925BC804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82CBC00E-8DBE-41F7-B5EC-A273F7184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EC8BA04E-DB40-4D07-9B73-37122A90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6740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80A73D-6706-8DB1-BAA5-9EC91EF6D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2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91677" y="548640"/>
            <a:ext cx="4663440" cy="1371600"/>
          </a:xfrm>
        </p:spPr>
        <p:txBody>
          <a:bodyPr wrap="square" anchor="b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A2E018F-B83F-5D9E-94F4-2B1C285CED1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48640" y="548640"/>
            <a:ext cx="5575300" cy="5656016"/>
          </a:xfrm>
        </p:spPr>
        <p:txBody>
          <a:bodyPr>
            <a:noAutofit/>
          </a:bodyPr>
          <a:lstStyle>
            <a:lvl1pPr marL="283464" indent="-283464">
              <a:spcBef>
                <a:spcPts val="500"/>
              </a:spcBef>
              <a:defRPr sz="1800"/>
            </a:lvl1pPr>
            <a:lvl2pPr marL="283464">
              <a:spcBef>
                <a:spcPts val="500"/>
              </a:spcBef>
              <a:defRPr sz="1800"/>
            </a:lvl2pPr>
            <a:lvl3pPr marL="685800" indent="-283464">
              <a:spcBef>
                <a:spcPts val="500"/>
              </a:spcBef>
              <a:defRPr sz="1800"/>
            </a:lvl3pPr>
            <a:lvl4pPr marL="685800">
              <a:spcBef>
                <a:spcPts val="500"/>
              </a:spcBef>
              <a:defRPr sz="1800"/>
            </a:lvl4pPr>
            <a:lvl5pPr marL="1143000" indent="-283464">
              <a:spcBef>
                <a:spcPts val="500"/>
              </a:spcBef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2266A202-7CFD-8B3B-C33C-D85F06445EC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091676" y="2751236"/>
            <a:ext cx="4663440" cy="3453420"/>
          </a:xfrm>
        </p:spPr>
        <p:txBody>
          <a:bodyPr lIns="137160">
            <a:noAutofit/>
          </a:bodyPr>
          <a:lstStyle>
            <a:lvl1pPr marL="34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1pPr>
            <a:lvl2pPr marL="70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2pPr>
            <a:lvl3pPr marL="1139436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3pPr>
            <a:lvl4pPr marL="142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4pPr>
            <a:lvl5pPr marL="1859436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  <a:endParaRPr lang="en-US" dirty="0">
              <a:solidFill>
                <a:prstClr val="white">
                  <a:alpha val="70000"/>
                </a:prstClr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 dirty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EFDB4E-BF6D-A408-5BC2-566CFAECD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146739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995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6EF848A-75B5-49A0-A26E-E3931F22D9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26" y="539751"/>
            <a:ext cx="4451349" cy="2082226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D20A319-635D-423F-BBAC-55CDC17856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70326" y="4248000"/>
            <a:ext cx="4451349" cy="2082226"/>
          </a:xfrm>
        </p:spPr>
        <p:txBody>
          <a:bodyPr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AFB269-EE5A-41D3-BCD6-D9F59CE69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54952" y="3043393"/>
            <a:ext cx="1481845" cy="787628"/>
            <a:chOff x="4987925" y="2840038"/>
            <a:chExt cx="2216150" cy="11779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5469245-EBD6-4BF4-B555-140F59F51604}"/>
                </a:ext>
              </a:extLst>
            </p:cNvPr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69BCC58-7D38-43ED-B78C-2D780660AA2B}"/>
                </a:ext>
              </a:extLst>
            </p:cNvPr>
            <p:cNvSpPr/>
            <p:nvPr/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A8F2EBB-150B-4044-A215-E7B7EAD7429A}"/>
                </a:ext>
              </a:extLst>
            </p:cNvPr>
            <p:cNvSpPr/>
            <p:nvPr/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3CC0AD8-7413-4C81-9A62-702945CC3BE8}"/>
                </a:ext>
              </a:extLst>
            </p:cNvPr>
            <p:cNvGrpSpPr/>
            <p:nvPr/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502799B-0C00-4D54-A631-1E79EAA52AFC}"/>
                  </a:ext>
                </a:extLst>
              </p:cNvPr>
              <p:cNvSpPr/>
              <p:nvPr/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4E9F509-6627-4770-8A74-970F83C54B15}"/>
                  </a:ext>
                </a:extLst>
              </p:cNvPr>
              <p:cNvSpPr/>
              <p:nvPr/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5C187A2A-8F72-40F1-B320-D3B624B54859}"/>
                </a:ext>
              </a:extLst>
            </p:cNvPr>
            <p:cNvGrpSpPr/>
            <p:nvPr/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038DCBEB-9435-4A10-828C-CBFA74A08708}"/>
                  </a:ext>
                </a:extLst>
              </p:cNvPr>
              <p:cNvGrpSpPr/>
              <p:nvPr/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A8CE8E01-DABF-4783-A397-EDB1A91E2950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401896A-2EF5-4843-9DC5-ECC0D6F6A7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7C02DC-3E0A-45D2-859A-86EB5A3CF979}"/>
                  </a:ext>
                </a:extLst>
              </p:cNvPr>
              <p:cNvGrpSpPr/>
              <p:nvPr/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C5170D8C-ECD3-41D1-83F4-8C2A4AEC277D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BADB4C03-0F86-4580-B0C9-48DD4B3B67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2585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8552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5349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8031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63642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2173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4270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8134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852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6" r:id="rId2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19">
          <p15:clr>
            <a:srgbClr val="5ACBF0"/>
          </p15:clr>
        </p15:guide>
        <p15:guide id="2" pos="1731">
          <p15:clr>
            <a:srgbClr val="5ACBF0"/>
          </p15:clr>
        </p15:guide>
        <p15:guide id="3" pos="3140">
          <p15:clr>
            <a:srgbClr val="5ACBF0"/>
          </p15:clr>
        </p15:guide>
        <p15:guide id="4" pos="3488">
          <p15:clr>
            <a:srgbClr val="5ACBF0"/>
          </p15:clr>
        </p15:guide>
        <p15:guide id="5" pos="2788">
          <p15:clr>
            <a:srgbClr val="5ACBF0"/>
          </p15:clr>
        </p15:guide>
        <p15:guide id="6" pos="2434">
          <p15:clr>
            <a:srgbClr val="5ACBF0"/>
          </p15:clr>
        </p15:guide>
        <p15:guide id="7" pos="2084">
          <p15:clr>
            <a:srgbClr val="5ACBF0"/>
          </p15:clr>
        </p15:guide>
        <p15:guide id="8" pos="341">
          <p15:clr>
            <a:srgbClr val="F26B43"/>
          </p15:clr>
        </p15:guide>
        <p15:guide id="9" pos="1384">
          <p15:clr>
            <a:srgbClr val="5ACBF0"/>
          </p15:clr>
        </p15:guide>
        <p15:guide id="10" pos="1032">
          <p15:clr>
            <a:srgbClr val="5ACBF0"/>
          </p15:clr>
        </p15:guide>
        <p15:guide id="11" pos="680">
          <p15:clr>
            <a:srgbClr val="FDE53C"/>
          </p15:clr>
        </p15:guide>
        <p15:guide id="12" pos="4192">
          <p15:clr>
            <a:srgbClr val="5ACBF0"/>
          </p15:clr>
        </p15:guide>
        <p15:guide id="13" pos="4543">
          <p15:clr>
            <a:srgbClr val="5ACBF0"/>
          </p15:clr>
        </p15:guide>
        <p15:guide id="14" pos="4892">
          <p15:clr>
            <a:srgbClr val="5ACBF0"/>
          </p15:clr>
        </p15:guide>
        <p15:guide id="15" pos="5244">
          <p15:clr>
            <a:srgbClr val="5ACBF0"/>
          </p15:clr>
        </p15:guide>
        <p15:guide id="16" pos="5596">
          <p15:clr>
            <a:srgbClr val="5ACBF0"/>
          </p15:clr>
        </p15:guide>
        <p15:guide id="17" pos="5948">
          <p15:clr>
            <a:srgbClr val="5ACBF0"/>
          </p15:clr>
        </p15:guide>
        <p15:guide id="18" pos="6296">
          <p15:clr>
            <a:srgbClr val="5ACBF0"/>
          </p15:clr>
        </p15:guide>
        <p15:guide id="19" pos="6648">
          <p15:clr>
            <a:srgbClr val="5ACBF0"/>
          </p15:clr>
        </p15:guide>
        <p15:guide id="20" pos="6996">
          <p15:clr>
            <a:srgbClr val="FDE53C"/>
          </p15:clr>
        </p15:guide>
        <p15:guide id="21" orient="horz" pos="335">
          <p15:clr>
            <a:srgbClr val="F26B43"/>
          </p15:clr>
        </p15:guide>
        <p15:guide id="22" orient="horz" pos="680">
          <p15:clr>
            <a:srgbClr val="FDE53C"/>
          </p15:clr>
        </p15:guide>
        <p15:guide id="23" orient="horz" pos="1050">
          <p15:clr>
            <a:srgbClr val="5ACBF0"/>
          </p15:clr>
        </p15:guide>
        <p15:guide id="24" orient="horz" pos="1791">
          <p15:clr>
            <a:srgbClr val="5ACBF0"/>
          </p15:clr>
        </p15:guide>
        <p15:guide id="26" orient="horz" pos="2530">
          <p15:clr>
            <a:srgbClr val="5ACBF0"/>
          </p15:clr>
        </p15:guide>
        <p15:guide id="27" orient="horz" pos="2899">
          <p15:clr>
            <a:srgbClr val="5ACBF0"/>
          </p15:clr>
        </p15:guide>
        <p15:guide id="28" orient="horz" pos="3268">
          <p15:clr>
            <a:srgbClr val="5ACBF0"/>
          </p15:clr>
        </p15:guide>
        <p15:guide id="29" orient="horz" pos="3634">
          <p15:clr>
            <a:srgbClr val="FDE53C"/>
          </p15:clr>
        </p15:guide>
        <p15:guide id="30" orient="horz" pos="3979">
          <p15:clr>
            <a:srgbClr val="F26B43"/>
          </p15:clr>
        </p15:guide>
        <p15:guide id="31" orient="horz" pos="2160">
          <p15:clr>
            <a:srgbClr val="FDE53C"/>
          </p15:clr>
        </p15:guide>
        <p15:guide id="32" pos="7340">
          <p15:clr>
            <a:srgbClr val="F26B43"/>
          </p15:clr>
        </p15:guide>
        <p15:guide id="33" pos="3840">
          <p15:clr>
            <a:srgbClr val="FDE53C"/>
          </p15:clr>
        </p15:guide>
        <p15:guide id="34" orient="horz" pos="637">
          <p15:clr>
            <a:srgbClr val="C35EA4"/>
          </p15:clr>
        </p15:guide>
        <p15:guide id="35" orient="horz" pos="1128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81C4-F52E-F586-1465-77001CB91E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7128" y="463637"/>
            <a:ext cx="10668346" cy="3159457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latin typeface="Aptos Display"/>
              </a:rPr>
              <a:t>ETL System for Sales, Customer, Product &amp; Inventory Management (Using SSIS)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61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8A76F-D376-79BA-AC5E-A2735E783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48" y="548640"/>
            <a:ext cx="4435288" cy="2304288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Design &amp; Development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5D284-61C4-B17C-FCD3-9FA9070D219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344161" y="548640"/>
            <a:ext cx="6287505" cy="6192730"/>
          </a:xfrm>
        </p:spPr>
        <p:txBody>
          <a:bodyPr/>
          <a:lstStyle/>
          <a:p>
            <a:pPr marL="0" indent="0">
              <a:buClr>
                <a:srgbClr val="E2B588"/>
              </a:buClr>
              <a:buNone/>
            </a:pPr>
            <a:r>
              <a:rPr lang="en-US" sz="2800" b="1" dirty="0">
                <a:solidFill>
                  <a:schemeClr val="tx1"/>
                </a:solidFill>
                <a:latin typeface="Aptos"/>
              </a:rPr>
              <a:t>SSIS Package Design: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800" b="1" dirty="0">
                <a:solidFill>
                  <a:schemeClr val="tx1"/>
                </a:solidFill>
                <a:latin typeface="Aptos"/>
              </a:rPr>
              <a:t>Control Flow: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 a)</a:t>
            </a:r>
            <a:r>
              <a:rPr lang="en-US" sz="2400" dirty="0">
                <a:solidFill>
                  <a:schemeClr val="tx1"/>
                </a:solidFill>
                <a:latin typeface="Avenir Next LT Pro Light"/>
              </a:rPr>
              <a:t>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File system tasks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 b)</a:t>
            </a:r>
            <a:r>
              <a:rPr lang="en-US" sz="2400" dirty="0">
                <a:solidFill>
                  <a:schemeClr val="tx1"/>
                </a:solidFill>
                <a:latin typeface="Avenir Next LT Pro Light"/>
              </a:rPr>
              <a:t>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Execute SQL tasks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 c)</a:t>
            </a:r>
            <a:r>
              <a:rPr lang="en-US" sz="2400" dirty="0">
                <a:solidFill>
                  <a:schemeClr val="tx1"/>
                </a:solidFill>
                <a:latin typeface="Avenir Next LT Pro Light"/>
              </a:rPr>
              <a:t>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Error handling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 d)</a:t>
            </a:r>
            <a:r>
              <a:rPr lang="en-US" sz="2400" dirty="0">
                <a:solidFill>
                  <a:schemeClr val="tx1"/>
                </a:solidFill>
                <a:latin typeface="Avenir Next LT Pro Light"/>
              </a:rPr>
              <a:t>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For Each Loop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ptos"/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800" b="1" dirty="0">
                <a:solidFill>
                  <a:schemeClr val="tx1"/>
                </a:solidFill>
                <a:latin typeface="Aptos"/>
              </a:rPr>
              <a:t> Data Flow:</a:t>
            </a:r>
            <a:endParaRPr lang="en-US" dirty="0">
              <a:solidFill>
                <a:schemeClr val="tx1"/>
              </a:solidFill>
            </a:endParaRPr>
          </a:p>
          <a:p>
            <a:pPr marL="511810" indent="-511810">
              <a:buClr>
                <a:srgbClr val="E2B588"/>
              </a:buClr>
              <a:buAutoNum type="alphaLcParenR"/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Flat File Source → Transformations → SQL Destination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b)</a:t>
            </a:r>
            <a:r>
              <a:rPr lang="en-US" sz="2400" dirty="0">
                <a:solidFill>
                  <a:schemeClr val="tx1"/>
                </a:solidFill>
                <a:latin typeface="Avenir Next LT Pro Light"/>
              </a:rPr>
              <a:t>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Derived Columns, Merge for SCD2</a:t>
            </a:r>
            <a:endParaRPr lang="en-US" dirty="0">
              <a:solidFill>
                <a:schemeClr val="tx1"/>
              </a:solidFill>
            </a:endParaRPr>
          </a:p>
          <a:p>
            <a:pPr marL="511810" indent="-511810">
              <a:buClr>
                <a:srgbClr val="E2B588"/>
              </a:buClr>
              <a:buAutoNum type="alphaLcParenR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28BFC8C-3FD6-E052-3B00-F7332D0252D1}"/>
              </a:ext>
            </a:extLst>
          </p:cNvPr>
          <p:cNvSpPr/>
          <p:nvPr/>
        </p:nvSpPr>
        <p:spPr>
          <a:xfrm>
            <a:off x="4621160" y="1327158"/>
            <a:ext cx="570271" cy="757281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843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B0AC9C-0433-6B83-4743-3A4559BB3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449" y="243168"/>
            <a:ext cx="6917017" cy="6371663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  <a:latin typeface="Aptos"/>
              </a:rPr>
              <a:t>Database Design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ptos"/>
              </a:rPr>
              <a:t>Created required tables: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Dim_Customer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(SCD2)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Dim_Product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(SCD2)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Fact_Sales</a:t>
            </a:r>
            <a:endParaRPr lang="en-US" dirty="0" err="1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Inventory_Daily</a:t>
            </a:r>
            <a:endParaRPr lang="en-US" dirty="0" err="1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ETL_Log</a:t>
            </a:r>
            <a:endParaRPr lang="en-US" sz="2400" dirty="0">
              <a:solidFill>
                <a:schemeClr val="tx1"/>
              </a:solidFill>
              <a:latin typeface="Aptos"/>
            </a:endParaRPr>
          </a:p>
          <a:p>
            <a:endParaRPr lang="en-US" sz="2400" dirty="0">
              <a:solidFill>
                <a:schemeClr val="tx1"/>
              </a:solidFill>
              <a:latin typeface="Aptos"/>
            </a:endParaRPr>
          </a:p>
          <a:p>
            <a:r>
              <a:rPr lang="en-US" sz="2400" b="1" dirty="0">
                <a:solidFill>
                  <a:schemeClr val="tx1"/>
                </a:solidFill>
                <a:latin typeface="Aptos"/>
              </a:rPr>
              <a:t>Stored Procedures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CDC/SCD2 logic for Customers &amp; Products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Inventory calculation logic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USD to NPR conversion function</a:t>
            </a:r>
            <a:endParaRPr lang="en-US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5FC650-D0F5-99D3-9D84-958DE1D7868A}"/>
              </a:ext>
            </a:extLst>
          </p:cNvPr>
          <p:cNvSpPr/>
          <p:nvPr/>
        </p:nvSpPr>
        <p:spPr>
          <a:xfrm>
            <a:off x="7511845" y="2310580"/>
            <a:ext cx="1140542" cy="334297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computer with a pencil and a symbol&#10;&#10;AI-generated content may be incorrect.">
            <a:extLst>
              <a:ext uri="{FF2B5EF4-FFF2-40B4-BE49-F238E27FC236}">
                <a16:creationId xmlns:a16="http://schemas.microsoft.com/office/drawing/2014/main" id="{DE3E6ACB-C3D5-C302-E523-810B0BC64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34" y="653844"/>
            <a:ext cx="4372897" cy="555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645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B5714-4BE0-EC6B-90B7-F8A86023F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Aptos Display"/>
              </a:rPr>
              <a:t>Testing &amp; Validation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9BDC7-4E05-2A5B-EC80-62CCB3664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757" y="540000"/>
            <a:ext cx="6096255" cy="2011680"/>
          </a:xfrm>
        </p:spPr>
        <p:txBody>
          <a:bodyPr>
            <a:normAutofit fontScale="92500" lnSpcReduction="20000"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Aptos"/>
              </a:rPr>
              <a:t>Functional Testing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File ingestion with different dates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Change detection (SCD2)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Incremental sales load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Inventory BOH/EOH correctness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CB5C62-6B09-B4F5-B7F1-2A6B9BBCA783}"/>
              </a:ext>
            </a:extLst>
          </p:cNvPr>
          <p:cNvSpPr txBox="1"/>
          <p:nvPr/>
        </p:nvSpPr>
        <p:spPr>
          <a:xfrm>
            <a:off x="313765" y="2980765"/>
            <a:ext cx="5244353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l" rtl="0"/>
            <a:r>
              <a:rPr lang="en-US" sz="2400" b="1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Data Validation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Check record counts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Validate amounts converted correctly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Ensure IsActive, StartDate, and EndDate fields are correct</a:t>
            </a:r>
          </a:p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5124F6-DD43-2519-A43C-1BBED5E2966F}"/>
              </a:ext>
            </a:extLst>
          </p:cNvPr>
          <p:cNvSpPr txBox="1"/>
          <p:nvPr/>
        </p:nvSpPr>
        <p:spPr>
          <a:xfrm>
            <a:off x="5244353" y="3137647"/>
            <a:ext cx="6096000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l" rtl="0"/>
            <a:r>
              <a:rPr lang="en-US" sz="2400" b="1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Re-run Testing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SCD2 behaves correctly on reloading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>
                <a:solidFill>
                  <a:schemeClr val="tx1"/>
                </a:solidFill>
                <a:latin typeface="Aptos"/>
                <a:ea typeface="+mn-ea"/>
                <a:cs typeface="+mn-cs"/>
              </a:rPr>
              <a:t>Logging captures correct status and messages</a:t>
            </a:r>
          </a:p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C463A3-83C9-F620-C603-82CE8623DADF}"/>
              </a:ext>
            </a:extLst>
          </p:cNvPr>
          <p:cNvSpPr/>
          <p:nvPr/>
        </p:nvSpPr>
        <p:spPr>
          <a:xfrm>
            <a:off x="4788310" y="1150374"/>
            <a:ext cx="456044" cy="729763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91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32A43-A135-E306-2FB5-19EDC6C63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Aptos Display"/>
              </a:rPr>
              <a:t>Challenges Faced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4F8F7-4B55-C424-6405-19AE9A19EEB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223670" y="201258"/>
            <a:ext cx="6718301" cy="6653340"/>
          </a:xfrm>
        </p:spPr>
        <p:txBody>
          <a:bodyPr anchor="ctr" anchorCtr="0"/>
          <a:lstStyle/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Handling slowly changing dimensions with </a:t>
            </a:r>
            <a:endParaRPr lang="en-US">
              <a:solidFill>
                <a:schemeClr val="tx1"/>
              </a:solidFill>
              <a:latin typeface="Avenir Next LT Pro Light"/>
              <a:cs typeface="Arial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historical tracking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Ensuring perfect incremental load without </a:t>
            </a:r>
            <a:endParaRPr lang="en-US">
              <a:solidFill>
                <a:schemeClr val="tx1"/>
              </a:solidFill>
              <a:latin typeface="Avenir Next LT Pro Light"/>
              <a:cs typeface="Arial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duplicates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Managing file name variations </a:t>
            </a: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  Reliable BOH to EOH calculations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Maintaining consistent logging for failures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Avoiding overwrites of historical records</a:t>
            </a:r>
            <a:endParaRPr lang="en-US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 Managing and updating configurable file path</a:t>
            </a:r>
            <a:endParaRPr lang="en-US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4877E8-6DB8-110B-4AF8-07641F041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079" y="2526890"/>
            <a:ext cx="4311038" cy="415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45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59C9-BA5D-3F8A-7C09-0D70C9CDF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867" y="165182"/>
            <a:ext cx="4663440" cy="1371600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Learning &amp; Improvements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1CD8B-C4E7-6EF6-7EFD-245849458DAC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b="1" dirty="0">
                <a:solidFill>
                  <a:schemeClr val="tx1"/>
                </a:solidFill>
                <a:latin typeface="Aptos"/>
              </a:rPr>
              <a:t>Technical Learnings: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Practical implementation of CDC &amp; SCD Type 2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Advanced SSIS transformations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Parameterization and project configurations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Creating reusable SQL stored procedures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Implementing error-handling using Event Handlers</a:t>
            </a:r>
            <a:endParaRPr lang="en-US" dirty="0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9E82-67A7-78CC-D283-8D32824D99B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621029" y="1922002"/>
            <a:ext cx="5571116" cy="4282654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>
                <a:solidFill>
                  <a:schemeClr val="tx1"/>
                </a:solidFill>
                <a:latin typeface="Aptos"/>
              </a:rPr>
              <a:t>Improvements for Future: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Add email notifications for failures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Introduce automated archiving of processed files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Implement product receipts for more accurate EOH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2B588"/>
              </a:buClr>
              <a:buNone/>
            </a:pPr>
            <a:r>
              <a:rPr lang="en-US" sz="26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dirty="0">
                <a:solidFill>
                  <a:schemeClr val="tx1"/>
                </a:solidFill>
                <a:latin typeface="Aptos"/>
              </a:rPr>
              <a:t>Add dashboards using Power BI or SSRS</a:t>
            </a:r>
            <a:endParaRPr lang="en-US" dirty="0">
              <a:solidFill>
                <a:schemeClr val="tx1"/>
              </a:solidFill>
            </a:endParaRPr>
          </a:p>
          <a:p>
            <a:pPr>
              <a:buClr>
                <a:srgbClr val="E2B588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131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D26FF-B1FA-B4F6-425E-2AB2B0DA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Aptos Display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46F1D-11DF-F200-98E6-7D037B5945A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214613" y="548640"/>
            <a:ext cx="5888451" cy="565601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This ETL project successfully delivered a </a:t>
            </a:r>
            <a:r>
              <a:rPr lang="en-US" sz="2400" b="1" dirty="0">
                <a:solidFill>
                  <a:schemeClr val="tx1"/>
                </a:solidFill>
                <a:latin typeface="Aptos"/>
              </a:rPr>
              <a:t>scalable, automated, and reliable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data integration solution.</a:t>
            </a:r>
            <a:br>
              <a:rPr lang="en-US" sz="2400" dirty="0">
                <a:solidFill>
                  <a:schemeClr val="tx1"/>
                </a:solidFill>
                <a:latin typeface="Aptos"/>
              </a:rPr>
            </a:br>
            <a:r>
              <a:rPr lang="en-US" sz="2400" dirty="0">
                <a:solidFill>
                  <a:schemeClr val="tx1"/>
                </a:solidFill>
                <a:latin typeface="Aptos"/>
              </a:rPr>
              <a:t> It supports: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Wingdings"/>
                <a:sym typeface="Wingdings"/>
              </a:rPr>
              <a:t>Ø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Historical tracking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Wingdings"/>
                <a:sym typeface="Wingdings"/>
              </a:rPr>
              <a:t>Ø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Incremental data loading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Wingdings"/>
                <a:sym typeface="Wingdings"/>
              </a:rPr>
              <a:t>Ø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Accurate daily inventory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Wingdings"/>
                <a:sym typeface="Wingdings"/>
              </a:rPr>
              <a:t>Ø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Clean, enriched dimension &amp; fact tables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Wingdings"/>
                <a:sym typeface="Wingdings"/>
              </a:rPr>
              <a:t>Ø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Comprehensive ETL logging</a:t>
            </a:r>
            <a:endParaRPr lang="en-US" dirty="0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909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152CD-4C4C-9E44-BE9B-72AB9835E6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84793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14C0111-86AA-B377-753D-02A3CA89F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15" y="-448"/>
            <a:ext cx="5486400" cy="1371600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Problem Statement</a:t>
            </a:r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3252AFB-1364-05E7-C423-89DB466ED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25" y="1369546"/>
            <a:ext cx="6539750" cy="506057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The organization requires an automated ETL system to process daily CSV files.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Current issues include: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Manual and error-prone data handling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No historical tracking of changes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Inconsistent inventory tracking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Lack of logging 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sz="2400" dirty="0">
                <a:solidFill>
                  <a:schemeClr val="tx1"/>
                </a:solidFill>
                <a:latin typeface="Aptos"/>
              </a:rPr>
              <a:t>Limited support for analytics and reporting</a:t>
            </a:r>
            <a:endParaRPr lang="en-US" sz="2400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3" name="Picture 2" descr="A white rectangular sign with blue text&#10;&#10;AI-generated content may be incorrect.">
            <a:extLst>
              <a:ext uri="{FF2B5EF4-FFF2-40B4-BE49-F238E27FC236}">
                <a16:creationId xmlns:a16="http://schemas.microsoft.com/office/drawing/2014/main" id="{EBDE282A-975E-A243-BA73-2ED2F19A3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360" y="2448233"/>
            <a:ext cx="4542503" cy="41921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F1CCF3-01F3-3518-B663-E9F4B06B8FA2}"/>
              </a:ext>
            </a:extLst>
          </p:cNvPr>
          <p:cNvSpPr/>
          <p:nvPr/>
        </p:nvSpPr>
        <p:spPr>
          <a:xfrm>
            <a:off x="2955979" y="2103928"/>
            <a:ext cx="1140542" cy="216486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81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CF7FA-557B-82FA-0B3B-B29A88184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3939" y="125703"/>
            <a:ext cx="6118224" cy="568363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Objectives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E28D0-DDD0-EE03-2E12-6E9CE8EA9CC2}"/>
              </a:ext>
            </a:extLst>
          </p:cNvPr>
          <p:cNvSpPr txBox="1"/>
          <p:nvPr/>
        </p:nvSpPr>
        <p:spPr>
          <a:xfrm>
            <a:off x="122070" y="928229"/>
            <a:ext cx="11354742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+mn-lt"/>
                <a:cs typeface="+mn-lt"/>
              </a:rPr>
              <a:t>✔ Build an SSIS-based ETL solution for automated daily data </a:t>
            </a:r>
            <a:r>
              <a:rPr lang="en-US" sz="2400" dirty="0">
                <a:latin typeface="Aptos"/>
              </a:rPr>
              <a:t>loading</a:t>
            </a:r>
            <a:endParaRPr lang="en-US" sz="2400" dirty="0"/>
          </a:p>
          <a:p>
            <a:br>
              <a:rPr lang="en-US" sz="2400" dirty="0"/>
            </a:br>
            <a:r>
              <a:rPr lang="en-US" sz="2400" dirty="0">
                <a:latin typeface="Aptos"/>
              </a:rPr>
              <a:t>✔ Implement </a:t>
            </a:r>
            <a:r>
              <a:rPr lang="en-US" sz="2400" b="1" dirty="0">
                <a:latin typeface="Aptos"/>
              </a:rPr>
              <a:t>CDC or SCD Type 2</a:t>
            </a:r>
            <a:r>
              <a:rPr lang="en-US" sz="2400" dirty="0">
                <a:latin typeface="Aptos"/>
              </a:rPr>
              <a:t> for Customer &amp; Product dimension tracking</a:t>
            </a:r>
            <a:endParaRPr lang="en-US" sz="2400" dirty="0"/>
          </a:p>
          <a:p>
            <a:br>
              <a:rPr lang="en-US" sz="2400" dirty="0"/>
            </a:br>
            <a:r>
              <a:rPr lang="en-US" sz="2400" dirty="0">
                <a:latin typeface="Aptos"/>
              </a:rPr>
              <a:t>✔ Implement </a:t>
            </a:r>
            <a:r>
              <a:rPr lang="en-US" sz="2400" b="1" dirty="0">
                <a:latin typeface="Aptos"/>
              </a:rPr>
              <a:t>incremental loads</a:t>
            </a:r>
            <a:r>
              <a:rPr lang="en-US" sz="2400" dirty="0">
                <a:latin typeface="Aptos"/>
              </a:rPr>
              <a:t> for sales data</a:t>
            </a:r>
            <a:endParaRPr lang="en-US" sz="2400" dirty="0"/>
          </a:p>
          <a:p>
            <a:br>
              <a:rPr lang="en-US" sz="2400" dirty="0"/>
            </a:br>
            <a:r>
              <a:rPr lang="en-US" sz="2400" dirty="0">
                <a:latin typeface="Aptos"/>
              </a:rPr>
              <a:t>✔ Generate daily </a:t>
            </a:r>
            <a:r>
              <a:rPr lang="en-US" sz="2400" b="1" dirty="0">
                <a:latin typeface="Aptos"/>
              </a:rPr>
              <a:t>inventory metrics (BOH, EOH)</a:t>
            </a:r>
            <a:endParaRPr lang="en-US" sz="2400" dirty="0"/>
          </a:p>
          <a:p>
            <a:br>
              <a:rPr lang="en-US" sz="2400" dirty="0"/>
            </a:br>
            <a:r>
              <a:rPr lang="en-US" sz="2400" dirty="0">
                <a:latin typeface="Aptos"/>
              </a:rPr>
              <a:t>✔ Detailed ETL logging</a:t>
            </a:r>
            <a:endParaRPr lang="en-US" sz="2400" dirty="0"/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1478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1D9B39-60F6-2B4A-79F9-1F436948ECFD}"/>
              </a:ext>
            </a:extLst>
          </p:cNvPr>
          <p:cNvSpPr txBox="1"/>
          <p:nvPr/>
        </p:nvSpPr>
        <p:spPr>
          <a:xfrm>
            <a:off x="7185611" y="109083"/>
            <a:ext cx="5115151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dirty="0">
                <a:latin typeface="Aptos Display"/>
                <a:ea typeface="Aptos Display"/>
                <a:cs typeface="Aptos Display"/>
              </a:rPr>
              <a:t>Tools &amp; Technologies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5BE3B-DD9D-F7BA-D877-36780F920E6D}"/>
              </a:ext>
            </a:extLst>
          </p:cNvPr>
          <p:cNvSpPr txBox="1"/>
          <p:nvPr/>
        </p:nvSpPr>
        <p:spPr>
          <a:xfrm>
            <a:off x="717176" y="649941"/>
            <a:ext cx="6320117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l" rtl="0"/>
            <a:r>
              <a:rPr lang="en-US" sz="2400" b="1" kern="1200" dirty="0">
                <a:latin typeface="Aptos"/>
                <a:ea typeface="+mn-ea"/>
                <a:cs typeface="+mn-cs"/>
              </a:rPr>
              <a:t>ETL Tools</a:t>
            </a: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Microsoft SQL Server Integration Services (SSIS)</a:t>
            </a:r>
            <a:endParaRPr lang="en-US" sz="2400" kern="1200" dirty="0">
              <a:latin typeface="Aptos"/>
            </a:endParaRPr>
          </a:p>
          <a:p>
            <a:endParaRPr lang="en-US" sz="2400" dirty="0">
              <a:latin typeface="Aptos"/>
            </a:endParaRPr>
          </a:p>
          <a:p>
            <a:pPr marL="0" indent="0" algn="l" rtl="0"/>
            <a:r>
              <a:rPr lang="en-US" sz="2400" b="1" kern="1200" dirty="0">
                <a:latin typeface="Aptos"/>
                <a:ea typeface="+mn-ea"/>
                <a:cs typeface="+mn-cs"/>
              </a:rPr>
              <a:t>Database Technologies</a:t>
            </a:r>
            <a:endParaRPr lang="en-US" sz="2400" b="1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Microsoft SQL Server (SQL Queries, Stored Procedures, Functions)</a:t>
            </a:r>
            <a:endParaRPr lang="en-US" sz="2400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SCD Type 2 Implementation</a:t>
            </a:r>
            <a:endParaRPr lang="en-US" sz="2400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CDC (Change Data Capture) or Merge Logic</a:t>
            </a:r>
            <a:endParaRPr lang="en-US" sz="2400" kern="1200" dirty="0">
              <a:latin typeface="Aptos"/>
            </a:endParaRPr>
          </a:p>
          <a:p>
            <a:endParaRPr lang="en-US" sz="2400" dirty="0">
              <a:latin typeface="Aptos"/>
            </a:endParaRPr>
          </a:p>
          <a:p>
            <a:pPr marL="0" indent="0" algn="l" rtl="0"/>
            <a:r>
              <a:rPr lang="en-US" sz="2400" b="1" kern="1200" dirty="0">
                <a:latin typeface="Aptos"/>
                <a:ea typeface="+mn-ea"/>
                <a:cs typeface="+mn-cs"/>
              </a:rPr>
              <a:t>Other Technologies</a:t>
            </a:r>
            <a:endParaRPr lang="en-US" sz="2400" b="1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CSV file processing</a:t>
            </a:r>
            <a:endParaRPr lang="en-US" sz="2400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Control Flow and Data Flow tasks</a:t>
            </a:r>
            <a:endParaRPr lang="en-US" sz="2400" kern="1200" dirty="0">
              <a:latin typeface="Aptos"/>
            </a:endParaRPr>
          </a:p>
          <a:p>
            <a:pPr marL="228600" indent="-228600" algn="l" rtl="0">
              <a:buFont typeface="Arial"/>
              <a:buChar char="•"/>
            </a:pPr>
            <a:r>
              <a:rPr lang="en-US" sz="2400" kern="1200" dirty="0">
                <a:latin typeface="Aptos"/>
                <a:ea typeface="+mn-ea"/>
                <a:cs typeface="+mn-cs"/>
              </a:rPr>
              <a:t>Event Handlers for logging</a:t>
            </a:r>
            <a:endParaRPr lang="en-US" sz="2400" kern="1200" dirty="0">
              <a:latin typeface="Aptos"/>
            </a:endParaRPr>
          </a:p>
          <a:p>
            <a:pPr algn="ctr"/>
            <a:endParaRPr lang="en-US" sz="2400" dirty="0"/>
          </a:p>
        </p:txBody>
      </p:sp>
      <p:pic>
        <p:nvPicPr>
          <p:cNvPr id="7" name="Picture 6" descr="A logo with a blue circle&#10;&#10;AI-generated content may be incorrect.">
            <a:extLst>
              <a:ext uri="{FF2B5EF4-FFF2-40B4-BE49-F238E27FC236}">
                <a16:creationId xmlns:a16="http://schemas.microsoft.com/office/drawing/2014/main" id="{72C4E272-4384-CE50-E2D6-1E045DC84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4968" y="878524"/>
            <a:ext cx="3903406" cy="29855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75368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3BE6CC-8C1E-6B1C-8AA5-3F3426DFC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12224"/>
            <a:ext cx="10058400" cy="1097280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System Architecture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9CCD2F-6960-1115-4E8A-99C450D747C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60261" y="1613240"/>
            <a:ext cx="10730543" cy="4339695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ptos"/>
              </a:rPr>
              <a:t> CSV Source Files</a:t>
            </a:r>
            <a:endParaRPr lang="en-US" sz="2400" dirty="0"/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Daily input: Customers, Products, Sales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Stored in a configurable file directory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ptos"/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b="1" dirty="0">
                <a:solidFill>
                  <a:schemeClr val="tx1"/>
                </a:solidFill>
                <a:latin typeface="Aptos"/>
              </a:rPr>
              <a:t> Staging Layer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stg_customers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stg_products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,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stg_sales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Raw data loaded from CSV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Basic validation and structure alignment</a:t>
            </a:r>
            <a:endParaRPr lang="en-US" sz="2400" dirty="0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sz="2400" b="1" dirty="0">
              <a:solidFill>
                <a:schemeClr val="tx1"/>
              </a:solidFill>
              <a:latin typeface="Aptos"/>
            </a:endParaRPr>
          </a:p>
        </p:txBody>
      </p:sp>
      <p:pic>
        <p:nvPicPr>
          <p:cNvPr id="2" name="Picture 1" descr="A diagram of a product processing process&#10;&#10;AI-generated content may be incorrect.">
            <a:extLst>
              <a:ext uri="{FF2B5EF4-FFF2-40B4-BE49-F238E27FC236}">
                <a16:creationId xmlns:a16="http://schemas.microsoft.com/office/drawing/2014/main" id="{22E34B57-A824-4FDD-837F-E061D0E55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456" y="1613241"/>
            <a:ext cx="4903155" cy="433969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25E2C0-F024-EAD5-1C38-63298B06E892}"/>
              </a:ext>
            </a:extLst>
          </p:cNvPr>
          <p:cNvSpPr/>
          <p:nvPr/>
        </p:nvSpPr>
        <p:spPr>
          <a:xfrm>
            <a:off x="5355262" y="1874526"/>
            <a:ext cx="1140542" cy="334297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45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B6B08-9699-7A1D-9B1A-DC322D741E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69949" y="875494"/>
            <a:ext cx="8769514" cy="536799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ptos"/>
              </a:rPr>
              <a:t>Transformation Layer (SSIS)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000" b="1" dirty="0">
                <a:solidFill>
                  <a:schemeClr val="tx1"/>
                </a:solidFill>
                <a:latin typeface="Aptos"/>
              </a:rPr>
              <a:t>Customer Processing</a:t>
            </a:r>
            <a:r>
              <a:rPr lang="en-US" sz="2000" dirty="0">
                <a:solidFill>
                  <a:schemeClr val="tx1"/>
                </a:solidFill>
                <a:latin typeface="Aptos"/>
              </a:rPr>
              <a:t> – SCD2 logic for historical tracking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000" b="1" dirty="0">
                <a:solidFill>
                  <a:schemeClr val="tx1"/>
                </a:solidFill>
                <a:latin typeface="Aptos"/>
              </a:rPr>
              <a:t>Product Processing</a:t>
            </a:r>
            <a:r>
              <a:rPr lang="en-US" sz="2000" dirty="0">
                <a:solidFill>
                  <a:schemeClr val="tx1"/>
                </a:solidFill>
                <a:latin typeface="Aptos"/>
              </a:rPr>
              <a:t> – SCD2 logic applied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000" b="1" dirty="0">
                <a:solidFill>
                  <a:schemeClr val="tx1"/>
                </a:solidFill>
                <a:latin typeface="Aptos"/>
              </a:rPr>
              <a:t>Sales Processing</a:t>
            </a:r>
            <a:r>
              <a:rPr lang="en-US" sz="2000" dirty="0">
                <a:solidFill>
                  <a:schemeClr val="tx1"/>
                </a:solidFill>
                <a:latin typeface="Aptos"/>
              </a:rPr>
              <a:t> – Incremental load 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000" dirty="0">
                <a:solidFill>
                  <a:schemeClr val="tx1"/>
                </a:solidFill>
                <a:latin typeface="Aptos"/>
              </a:rPr>
              <a:t>USD → NPR currency conversion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000" dirty="0">
                <a:solidFill>
                  <a:schemeClr val="tx1"/>
                </a:solidFill>
                <a:latin typeface="Aptos"/>
              </a:rPr>
              <a:t>Inventory update using BOH/EOH logic</a:t>
            </a:r>
          </a:p>
          <a:p>
            <a:pPr marL="0" indent="0">
              <a:buClr>
                <a:srgbClr val="EF8C6A"/>
              </a:buClr>
              <a:buNone/>
            </a:pPr>
            <a:endParaRPr lang="en-US" sz="2000" dirty="0">
              <a:solidFill>
                <a:schemeClr val="tx1"/>
              </a:solidFill>
              <a:latin typeface="Aptos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Aptos"/>
              </a:rPr>
              <a:t>Data Warehouse Layer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dirty="0" err="1">
                <a:solidFill>
                  <a:schemeClr val="tx1"/>
                </a:solidFill>
                <a:latin typeface="Aptos"/>
              </a:rPr>
              <a:t>Dim_Customers</a:t>
            </a:r>
            <a:r>
              <a:rPr lang="en-US" dirty="0">
                <a:solidFill>
                  <a:schemeClr val="tx1"/>
                </a:solidFill>
                <a:latin typeface="Aptos"/>
              </a:rPr>
              <a:t> (SCD2)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dirty="0" err="1">
                <a:solidFill>
                  <a:schemeClr val="tx1"/>
                </a:solidFill>
                <a:latin typeface="Aptos"/>
              </a:rPr>
              <a:t>Dim_Products</a:t>
            </a:r>
            <a:r>
              <a:rPr lang="en-US" dirty="0">
                <a:solidFill>
                  <a:schemeClr val="tx1"/>
                </a:solidFill>
                <a:latin typeface="Aptos"/>
              </a:rPr>
              <a:t> (SCD2)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dirty="0" err="1">
                <a:solidFill>
                  <a:schemeClr val="tx1"/>
                </a:solidFill>
                <a:latin typeface="Aptos"/>
              </a:rPr>
              <a:t>Fact_Sales</a:t>
            </a:r>
            <a:r>
              <a:rPr lang="en-US" dirty="0">
                <a:solidFill>
                  <a:schemeClr val="tx1"/>
                </a:solidFill>
                <a:latin typeface="Aptos"/>
              </a:rPr>
              <a:t> (Incremental)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dirty="0" err="1">
                <a:solidFill>
                  <a:schemeClr val="tx1"/>
                </a:solidFill>
                <a:latin typeface="Aptos"/>
              </a:rPr>
              <a:t>InventoryDaily</a:t>
            </a:r>
            <a:r>
              <a:rPr lang="en-US" dirty="0">
                <a:solidFill>
                  <a:schemeClr val="tx1"/>
                </a:solidFill>
                <a:latin typeface="Aptos"/>
              </a:rPr>
              <a:t> (BOH/EOH updates)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6FFC46-A635-7469-A1CA-C945E6C2F335}"/>
              </a:ext>
            </a:extLst>
          </p:cNvPr>
          <p:cNvSpPr/>
          <p:nvPr/>
        </p:nvSpPr>
        <p:spPr>
          <a:xfrm>
            <a:off x="5633883" y="2035278"/>
            <a:ext cx="1140542" cy="334297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F3993-2544-2F19-64FA-40547232B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344" y="1816638"/>
            <a:ext cx="4267201" cy="40655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2600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7DA55-7BA7-F086-2B72-33FC81FDB54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990996" y="335463"/>
            <a:ext cx="8769514" cy="3966523"/>
          </a:xfrm>
        </p:spPr>
        <p:txBody>
          <a:bodyPr/>
          <a:lstStyle/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ptos"/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b="1" dirty="0">
                <a:solidFill>
                  <a:schemeClr val="tx1"/>
                </a:solidFill>
                <a:latin typeface="Aptos"/>
              </a:rPr>
              <a:t>Audit &amp; Logging Layer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ETL_Audit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table captures: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Start time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End time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Status (Success/Failure)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Error description</a:t>
            </a:r>
            <a:endParaRPr lang="en-US" dirty="0">
              <a:solidFill>
                <a:schemeClr val="tx1"/>
              </a:solidFill>
            </a:endParaRPr>
          </a:p>
          <a:p>
            <a:pPr marL="283210" indent="-283210">
              <a:buClr>
                <a:srgbClr val="EF8C6A"/>
              </a:buClr>
            </a:pPr>
            <a:endParaRPr lang="en-US" dirty="0">
              <a:solidFill>
                <a:schemeClr val="tx1"/>
              </a:solidFill>
              <a:latin typeface="Avenir Next LT Pro Light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F0F4D7-B3DE-C4EF-1106-E0B795273153}"/>
              </a:ext>
            </a:extLst>
          </p:cNvPr>
          <p:cNvSpPr/>
          <p:nvPr/>
        </p:nvSpPr>
        <p:spPr>
          <a:xfrm>
            <a:off x="5624051" y="1984427"/>
            <a:ext cx="1140542" cy="334297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72FE1-22F1-7BC8-F96C-3719384A4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860" y="2022067"/>
            <a:ext cx="4405384" cy="383949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9906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DE88C-4518-8DA5-1DFF-70A6558595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086" y="98295"/>
            <a:ext cx="7797799" cy="864921"/>
          </a:xfrm>
        </p:spPr>
        <p:txBody>
          <a:bodyPr/>
          <a:lstStyle/>
          <a:p>
            <a:r>
              <a:rPr lang="en-US" sz="4400" dirty="0">
                <a:latin typeface="Aptos Display"/>
              </a:rPr>
              <a:t>Implementation Details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95DF9-4327-92A6-EB3F-1320895ED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364" y="1576692"/>
            <a:ext cx="9562751" cy="483946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sz="2800" b="1" i="0" dirty="0">
                <a:solidFill>
                  <a:schemeClr val="tx1"/>
                </a:solidFill>
                <a:latin typeface="Aptos"/>
              </a:rPr>
              <a:t>Customer &amp; Product Loads (CDC + SCD2):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 Read daily CSV 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ea typeface="+mn-lt"/>
                <a:cs typeface="+mn-lt"/>
              </a:rPr>
              <a:t>•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 Apply CDC/SCD Type 2 logic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Tracks:</a:t>
            </a:r>
            <a:endParaRPr lang="en-US" dirty="0">
              <a:solidFill>
                <a:schemeClr val="tx1"/>
              </a:solidFill>
            </a:endParaRPr>
          </a:p>
          <a:p>
            <a:pPr marL="514350" indent="-514350" algn="l">
              <a:buClr>
                <a:srgbClr val="EF8C6A"/>
              </a:buClr>
              <a:buAutoNum type="alphaLcParenR"/>
            </a:pP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Inserts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ea typeface="+mn-lt"/>
                <a:cs typeface="+mn-lt"/>
              </a:rPr>
              <a:t>b)</a:t>
            </a:r>
            <a:r>
              <a:rPr lang="en-US" sz="2600" i="0" dirty="0">
                <a:solidFill>
                  <a:schemeClr val="tx1"/>
                </a:solidFill>
                <a:latin typeface="Avenir Next LT Pro Light"/>
                <a:cs typeface="Arial"/>
              </a:rPr>
              <a:t> 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Updates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ea typeface="+mn-lt"/>
                <a:cs typeface="+mn-lt"/>
              </a:rPr>
              <a:t>c)</a:t>
            </a:r>
            <a:r>
              <a:rPr lang="en-US" sz="2600" i="0" dirty="0">
                <a:solidFill>
                  <a:schemeClr val="tx1"/>
                </a:solidFill>
                <a:latin typeface="Avenir Next LT Pro Light"/>
                <a:cs typeface="Arial"/>
              </a:rPr>
              <a:t> 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Deletes (</a:t>
            </a:r>
            <a:r>
              <a:rPr lang="en-US" sz="2600" i="0" dirty="0" err="1">
                <a:solidFill>
                  <a:schemeClr val="tx1"/>
                </a:solidFill>
                <a:latin typeface="Arial"/>
                <a:cs typeface="Arial"/>
              </a:rPr>
              <a:t>IsActive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 = 0, </a:t>
            </a:r>
            <a:r>
              <a:rPr lang="en-US" sz="2600" i="0" dirty="0" err="1">
                <a:solidFill>
                  <a:schemeClr val="tx1"/>
                </a:solidFill>
                <a:latin typeface="Arial"/>
                <a:cs typeface="Arial"/>
              </a:rPr>
              <a:t>EndDate</a:t>
            </a:r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 = load date)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800" b="1" i="0" dirty="0">
                <a:solidFill>
                  <a:schemeClr val="tx1"/>
                </a:solidFill>
                <a:latin typeface="Aptos"/>
              </a:rPr>
              <a:t>Sales Load (Incremental):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i="0" dirty="0">
                <a:solidFill>
                  <a:schemeClr val="tx1"/>
                </a:solidFill>
                <a:latin typeface="Aptos"/>
              </a:rPr>
              <a:t>Loads only new records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2600" i="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600" i="0" dirty="0">
                <a:solidFill>
                  <a:schemeClr val="tx1"/>
                </a:solidFill>
                <a:latin typeface="Aptos"/>
              </a:rPr>
              <a:t>Converts </a:t>
            </a:r>
            <a:r>
              <a:rPr lang="en-US" sz="2600" i="0" dirty="0" err="1">
                <a:solidFill>
                  <a:schemeClr val="tx1"/>
                </a:solidFill>
                <a:latin typeface="Aptos"/>
              </a:rPr>
              <a:t>Amount_USD</a:t>
            </a:r>
            <a:r>
              <a:rPr lang="en-US" sz="2600" i="0" dirty="0">
                <a:solidFill>
                  <a:schemeClr val="tx1"/>
                </a:solidFill>
                <a:latin typeface="Aptos"/>
              </a:rPr>
              <a:t> → </a:t>
            </a:r>
            <a:r>
              <a:rPr lang="en-US" sz="2600" i="0" dirty="0" err="1">
                <a:solidFill>
                  <a:schemeClr val="tx1"/>
                </a:solidFill>
                <a:latin typeface="Aptos"/>
              </a:rPr>
              <a:t>Amount_NPR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B49446-647C-E992-9605-0AA84971AB31}"/>
              </a:ext>
            </a:extLst>
          </p:cNvPr>
          <p:cNvSpPr/>
          <p:nvPr/>
        </p:nvSpPr>
        <p:spPr>
          <a:xfrm>
            <a:off x="5604387" y="3510116"/>
            <a:ext cx="1140542" cy="334297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F4829C-1128-7CD4-EC24-4A4BE4038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812" y="1091036"/>
            <a:ext cx="4277033" cy="3838893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76072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F2D5E8-D77E-C6CB-789F-6D4F41AE1EF5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57562" y="744922"/>
            <a:ext cx="10658212" cy="5375949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  <a:latin typeface="Aptos"/>
              </a:rPr>
              <a:t>Inventory Calculation: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BOH = previous day’s EOH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EOH = BOH −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QtySold</a:t>
            </a:r>
            <a:endParaRPr lang="en-US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  <a:latin typeface="Aptos"/>
            </a:endParaRPr>
          </a:p>
          <a:p>
            <a:r>
              <a:rPr lang="en-US" sz="2400" b="1" dirty="0">
                <a:solidFill>
                  <a:schemeClr val="tx1"/>
                </a:solidFill>
                <a:latin typeface="Aptos"/>
              </a:rPr>
              <a:t> Logging &amp; Error Handling: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ETL_Audit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table captures: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a) 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Package name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b) 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Start/End Time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c) 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Status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ea typeface="+mn-lt"/>
                <a:cs typeface="+mn-lt"/>
              </a:rPr>
              <a:t>d) 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Error message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/>
                <a:cs typeface="Arial"/>
              </a:rPr>
              <a:t>• 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Implement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OnError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and </a:t>
            </a:r>
            <a:r>
              <a:rPr lang="en-US" sz="2400" dirty="0" err="1">
                <a:solidFill>
                  <a:schemeClr val="tx1"/>
                </a:solidFill>
                <a:latin typeface="Aptos"/>
              </a:rPr>
              <a:t>OnTaskFailed</a:t>
            </a:r>
            <a:r>
              <a:rPr lang="en-US" sz="2400" dirty="0">
                <a:solidFill>
                  <a:schemeClr val="tx1"/>
                </a:solidFill>
                <a:latin typeface="Aptos"/>
              </a:rPr>
              <a:t> event handlers</a:t>
            </a:r>
            <a:endParaRPr lang="en-US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572A27-764E-144F-B5CB-C12F92F1EE31}"/>
              </a:ext>
            </a:extLst>
          </p:cNvPr>
          <p:cNvSpPr/>
          <p:nvPr/>
        </p:nvSpPr>
        <p:spPr>
          <a:xfrm>
            <a:off x="5633884" y="1730477"/>
            <a:ext cx="1160206" cy="648929"/>
          </a:xfrm>
          <a:prstGeom prst="rect">
            <a:avLst/>
          </a:prstGeom>
          <a:solidFill>
            <a:srgbClr val="732124"/>
          </a:solidFill>
          <a:ln>
            <a:solidFill>
              <a:srgbClr val="7321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721E7E-85A4-3B54-A905-4DC3C1CCA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245" y="1465007"/>
            <a:ext cx="3382296" cy="34560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35863000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7FEE6A-70C7-4994-95E7-698D6AC488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3A5F18C-93E4-4C3A-A312-44EF0CB57AC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33059B-AF8D-467E-BDB3-CD063FDD209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LeafVTI</Template>
  <TotalTime>68</TotalTime>
  <Words>763</Words>
  <Application>Microsoft Office PowerPoint</Application>
  <PresentationFormat>Widescreen</PresentationFormat>
  <Paragraphs>156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Avenir Next LT Pro Light</vt:lpstr>
      <vt:lpstr>Calibri</vt:lpstr>
      <vt:lpstr>Rockwell Nova Light</vt:lpstr>
      <vt:lpstr>Wingdings</vt:lpstr>
      <vt:lpstr>LeafVTI</vt:lpstr>
      <vt:lpstr>ETL System for Sales, Customer, Product &amp; Inventory Management (Using SSIS)</vt:lpstr>
      <vt:lpstr>Problem Statement</vt:lpstr>
      <vt:lpstr>Objectives</vt:lpstr>
      <vt:lpstr>PowerPoint Presentation</vt:lpstr>
      <vt:lpstr>System Architecture</vt:lpstr>
      <vt:lpstr>PowerPoint Presentation</vt:lpstr>
      <vt:lpstr>PowerPoint Presentation</vt:lpstr>
      <vt:lpstr>Implementation Details</vt:lpstr>
      <vt:lpstr>PowerPoint Presentation</vt:lpstr>
      <vt:lpstr>Design &amp; Development</vt:lpstr>
      <vt:lpstr>PowerPoint Presentation</vt:lpstr>
      <vt:lpstr>Testing &amp; Validation</vt:lpstr>
      <vt:lpstr>Challenges Faced</vt:lpstr>
      <vt:lpstr>Learning &amp; Improvements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SUDIP BHANDARI</dc:creator>
  <cp:lastModifiedBy>Sudip Bhandari</cp:lastModifiedBy>
  <cp:revision>196</cp:revision>
  <dcterms:created xsi:type="dcterms:W3CDTF">2025-12-07T12:40:22Z</dcterms:created>
  <dcterms:modified xsi:type="dcterms:W3CDTF">2025-12-07T14:35:38Z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